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sldIdLst>
    <p:sldId id="256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8" r:id="rId13"/>
    <p:sldId id="289" r:id="rId14"/>
    <p:sldId id="290" r:id="rId15"/>
    <p:sldId id="287" r:id="rId16"/>
    <p:sldId id="293" r:id="rId17"/>
    <p:sldId id="291" r:id="rId18"/>
    <p:sldId id="292" r:id="rId19"/>
    <p:sldId id="295" r:id="rId20"/>
    <p:sldId id="297" r:id="rId21"/>
    <p:sldId id="296" r:id="rId22"/>
    <p:sldId id="301" r:id="rId23"/>
    <p:sldId id="298" r:id="rId24"/>
    <p:sldId id="29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inuxlynx" initials="d" lastIdx="1" clrIdx="0">
    <p:extLst/>
  </p:cmAuthor>
  <p:cmAuthor id="2" name="delinuxlynx" initials="d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24AC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20"/>
    <p:restoredTop sz="95023"/>
  </p:normalViewPr>
  <p:slideViewPr>
    <p:cSldViewPr snapToGrid="0" snapToObjects="1">
      <p:cViewPr>
        <p:scale>
          <a:sx n="110" d="100"/>
          <a:sy n="110" d="100"/>
        </p:scale>
        <p:origin x="1048" y="1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4" d="100"/>
          <a:sy n="74" d="100"/>
        </p:scale>
        <p:origin x="23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notesMaster" Target="notesMasters/notesMaster1.xml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57DEA-34BA-1F46-8872-480C4597C477}" type="datetimeFigureOut">
              <a:rPr lang="en-US" smtClean="0"/>
              <a:t>8/20/16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D12B9-21D1-BE4F-AA88-8D41ED19C4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782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D12B9-21D1-BE4F-AA88-8D41ED19C46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64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D6F0-1C27-D548-B51B-F1F07107DAE8}" type="datetimeFigureOut">
              <a:rPr lang="en-US" smtClean="0"/>
              <a:t>8/20/16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08FB-ED71-2A41-8B45-DA33BE3D7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06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D6F0-1C27-D548-B51B-F1F07107DAE8}" type="datetimeFigureOut">
              <a:rPr lang="en-US" smtClean="0"/>
              <a:t>8/20/16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08FB-ED71-2A41-8B45-DA33BE3D7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1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D6F0-1C27-D548-B51B-F1F07107DAE8}" type="datetimeFigureOut">
              <a:rPr lang="en-US" smtClean="0"/>
              <a:t>8/20/16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08FB-ED71-2A41-8B45-DA33BE3D7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83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D6F0-1C27-D548-B51B-F1F07107DAE8}" type="datetimeFigureOut">
              <a:rPr lang="en-US" smtClean="0"/>
              <a:t>8/20/16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08FB-ED71-2A41-8B45-DA33BE3D7D5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75" r="73996"/>
          <a:stretch/>
        </p:blipFill>
        <p:spPr>
          <a:xfrm>
            <a:off x="8155225" y="5708147"/>
            <a:ext cx="720253" cy="93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D6F0-1C27-D548-B51B-F1F07107DAE8}" type="datetimeFigureOut">
              <a:rPr lang="en-US" smtClean="0"/>
              <a:t>8/20/16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08FB-ED71-2A41-8B45-DA33BE3D7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2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D6F0-1C27-D548-B51B-F1F07107DAE8}" type="datetimeFigureOut">
              <a:rPr lang="en-US" smtClean="0"/>
              <a:t>8/20/16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08FB-ED71-2A41-8B45-DA33BE3D7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9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D6F0-1C27-D548-B51B-F1F07107DAE8}" type="datetimeFigureOut">
              <a:rPr lang="en-US" smtClean="0"/>
              <a:t>8/20/16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08FB-ED71-2A41-8B45-DA33BE3D7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40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D6F0-1C27-D548-B51B-F1F07107DAE8}" type="datetimeFigureOut">
              <a:rPr lang="en-US" smtClean="0"/>
              <a:t>8/20/16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08FB-ED71-2A41-8B45-DA33BE3D7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51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D6F0-1C27-D548-B51B-F1F07107DAE8}" type="datetimeFigureOut">
              <a:rPr lang="en-US" smtClean="0"/>
              <a:t>8/20/16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08FB-ED71-2A41-8B45-DA33BE3D7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273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D6F0-1C27-D548-B51B-F1F07107DAE8}" type="datetimeFigureOut">
              <a:rPr lang="en-US" smtClean="0"/>
              <a:t>8/20/16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08FB-ED71-2A41-8B45-DA33BE3D7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536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D6F0-1C27-D548-B51B-F1F07107DAE8}" type="datetimeFigureOut">
              <a:rPr lang="en-US" smtClean="0"/>
              <a:t>8/20/16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08FB-ED71-2A41-8B45-DA33BE3D7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780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AD6F0-1C27-D548-B51B-F1F07107DAE8}" type="datetimeFigureOut">
              <a:rPr lang="en-US" smtClean="0"/>
              <a:t>8/20/16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508FB-ED71-2A41-8B45-DA33BE3D7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86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Dock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7270" y="3399959"/>
            <a:ext cx="6858000" cy="140589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sz="6600" b="1" dirty="0" smtClean="0">
                <a:ea typeface="Arial" charset="0"/>
                <a:cs typeface="Arial" charset="0"/>
              </a:rPr>
              <a:t>DOCKER</a:t>
            </a:r>
            <a:endParaRPr lang="en-US" sz="6600" b="1" dirty="0"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75"/>
          <a:stretch/>
        </p:blipFill>
        <p:spPr>
          <a:xfrm>
            <a:off x="2457051" y="1611630"/>
            <a:ext cx="4229898" cy="114199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329302" y="2753628"/>
            <a:ext cx="44853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8124AC"/>
                </a:solidFill>
              </a:rPr>
              <a:t>VIRTUAL CONFERENCE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1480" y="5600700"/>
            <a:ext cx="41605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ea typeface="Arial" charset="0"/>
                <a:cs typeface="Arial" charset="0"/>
              </a:rPr>
              <a:t>Donnie Hamlett</a:t>
            </a:r>
          </a:p>
          <a:p>
            <a:r>
              <a:rPr lang="en-US" dirty="0" smtClean="0">
                <a:ea typeface="Arial" charset="0"/>
                <a:cs typeface="Arial" charset="0"/>
              </a:rPr>
              <a:t>Twitter: @donnieham1</a:t>
            </a:r>
          </a:p>
          <a:p>
            <a:r>
              <a:rPr lang="en-US" dirty="0" smtClean="0">
                <a:ea typeface="Arial" charset="0"/>
                <a:cs typeface="Arial" charset="0"/>
              </a:rPr>
              <a:t>E-mail: dh@recruit4cloud.com</a:t>
            </a:r>
            <a:endParaRPr lang="en-US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91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Getting Started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7680" y="1825625"/>
            <a:ext cx="421767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If you are new to Linux use Ubuntu with Unity</a:t>
            </a:r>
          </a:p>
          <a:p>
            <a:r>
              <a:rPr lang="en-US" dirty="0" smtClean="0"/>
              <a:t>Sign Up for GitHub Account (</a:t>
            </a:r>
            <a:r>
              <a:rPr lang="en-US" dirty="0" err="1" smtClean="0"/>
              <a:t>github.com</a:t>
            </a:r>
            <a:r>
              <a:rPr lang="en-US" dirty="0" smtClean="0"/>
              <a:t>)</a:t>
            </a:r>
          </a:p>
          <a:p>
            <a:r>
              <a:rPr lang="en-US" dirty="0" smtClean="0"/>
              <a:t>Sign Up for a Docker Hub Account (</a:t>
            </a:r>
            <a:r>
              <a:rPr lang="en-US" dirty="0" err="1" smtClean="0"/>
              <a:t>hub.docker.com</a:t>
            </a:r>
            <a:r>
              <a:rPr lang="en-US" dirty="0" smtClean="0"/>
              <a:t>)</a:t>
            </a:r>
          </a:p>
          <a:p>
            <a:r>
              <a:rPr lang="en-US" dirty="0" smtClean="0"/>
              <a:t>Follow the directions on the Docker website for installation (</a:t>
            </a:r>
            <a:r>
              <a:rPr lang="en-US" dirty="0" err="1" smtClean="0"/>
              <a:t>docker.com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98" b="21170"/>
          <a:stretch/>
        </p:blipFill>
        <p:spPr>
          <a:xfrm>
            <a:off x="0" y="1690688"/>
            <a:ext cx="3771899" cy="47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5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2257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 smtClean="0">
                <a:solidFill>
                  <a:srgbClr val="7030A0"/>
                </a:solidFill>
              </a:rPr>
              <a:t>DEMO </a:t>
            </a:r>
            <a:endParaRPr lang="en-US" sz="8800" dirty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5504" y="5186363"/>
            <a:ext cx="7234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Google “ install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“</a:t>
            </a:r>
          </a:p>
          <a:p>
            <a:pPr algn="ctr"/>
            <a:r>
              <a:rPr lang="en-US" sz="2400" dirty="0" smtClean="0"/>
              <a:t>Follow the directions on the Docker website (all of them)</a:t>
            </a:r>
          </a:p>
          <a:p>
            <a:pPr algn="ctr"/>
            <a:r>
              <a:rPr lang="en-US" sz="2400" dirty="0" smtClean="0"/>
              <a:t>We are using Ubuntu 14.04 LTS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415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Docker Image &gt; Docker Container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8650" y="5472113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blog.newrelic.com</a:t>
            </a:r>
            <a:r>
              <a:rPr lang="en-US" dirty="0"/>
              <a:t>/2016/06/20/</a:t>
            </a:r>
            <a:r>
              <a:rPr lang="en-US" dirty="0" err="1"/>
              <a:t>docker</a:t>
            </a:r>
            <a:r>
              <a:rPr lang="en-US" dirty="0"/>
              <a:t>-</a:t>
            </a:r>
            <a:r>
              <a:rPr lang="en-US" dirty="0" err="1"/>
              <a:t>osx</a:t>
            </a:r>
            <a:r>
              <a:rPr lang="en-US" dirty="0"/>
              <a:t>-mac/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74" y="1690689"/>
            <a:ext cx="5503863" cy="34218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29025" y="1690689"/>
            <a:ext cx="1300163" cy="1023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29188" y="1857375"/>
            <a:ext cx="1943100" cy="3114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29025" y="3257550"/>
            <a:ext cx="1300163" cy="87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3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2257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 smtClean="0">
                <a:solidFill>
                  <a:srgbClr val="7030A0"/>
                </a:solidFill>
              </a:rPr>
              <a:t>DEMO </a:t>
            </a:r>
            <a:endParaRPr lang="en-US" sz="8800" dirty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5925" y="5186363"/>
            <a:ext cx="5672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We are using Ubuntu 14.04 LTS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9929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Anatomy of Docker Command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54200"/>
            <a:ext cx="7886700" cy="4351338"/>
          </a:xfrm>
          <a:solidFill>
            <a:schemeClr val="bg1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All Docker commands a begin with Docker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–-version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/bin/echo “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Wassup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help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8825" y="3800475"/>
            <a:ext cx="671513" cy="528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57499" y="3800475"/>
            <a:ext cx="1457326" cy="528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9125" y="3800475"/>
            <a:ext cx="3429000" cy="528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5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A closer look at Containers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images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(running containers)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–a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(all container info)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logs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foo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(logs for the container)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inspect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foo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(examine the container)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3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Interacting with a Container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/bin/bash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sz="2000" dirty="0" err="1" smtClean="0"/>
              <a:t>i</a:t>
            </a:r>
            <a:r>
              <a:rPr lang="en-US" sz="2000" dirty="0" smtClean="0"/>
              <a:t> flag means interactive</a:t>
            </a:r>
          </a:p>
          <a:p>
            <a:pPr marL="457200" lvl="1" indent="0">
              <a:buNone/>
            </a:pPr>
            <a:r>
              <a:rPr lang="en-US" sz="2000" dirty="0" smtClean="0"/>
              <a:t>t flag means to provide a terminal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once inside the container can do anything you would do in a normal Operating System type exit to leave Containers 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01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Interacting with a Container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-p 8000:80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sz="2000" dirty="0"/>
              <a:t>d</a:t>
            </a:r>
            <a:r>
              <a:rPr lang="en-US" sz="2000" dirty="0" smtClean="0"/>
              <a:t> flag means detach (it runs in the background)</a:t>
            </a:r>
          </a:p>
          <a:p>
            <a:pPr marL="457200" lvl="1" indent="0">
              <a:buNone/>
            </a:pPr>
            <a:r>
              <a:rPr lang="en-US" sz="2000" dirty="0"/>
              <a:t>p</a:t>
            </a:r>
            <a:r>
              <a:rPr lang="en-US" sz="2000" dirty="0" smtClean="0"/>
              <a:t> flag means port </a:t>
            </a:r>
            <a:r>
              <a:rPr lang="en-US" sz="2000" dirty="0" err="1" smtClean="0">
                <a:solidFill>
                  <a:srgbClr val="FF0000"/>
                </a:solidFill>
              </a:rPr>
              <a:t>yourcomputer:container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You can curl localhost:8080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Saving your Container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465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commit –a “Donnie Ham” –m “info”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specialnameofimage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donnie:test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r>
              <a:rPr lang="en-US" sz="2000" dirty="0"/>
              <a:t>a</a:t>
            </a:r>
            <a:r>
              <a:rPr lang="en-US" sz="2000" dirty="0" smtClean="0"/>
              <a:t> flag means author</a:t>
            </a:r>
          </a:p>
          <a:p>
            <a:pPr marL="457200" lvl="1" indent="0">
              <a:buNone/>
            </a:pPr>
            <a:r>
              <a:rPr lang="en-US" sz="2000" dirty="0" smtClean="0"/>
              <a:t>m flag is for metadata (info about your container)</a:t>
            </a:r>
          </a:p>
          <a:p>
            <a:pPr marL="457200" lvl="1" indent="0">
              <a:buNone/>
            </a:pPr>
            <a:r>
              <a:rPr lang="en-US" sz="2000" dirty="0" err="1" smtClean="0"/>
              <a:t>donnie:test</a:t>
            </a:r>
            <a:r>
              <a:rPr lang="en-US" sz="2000" dirty="0" smtClean="0"/>
              <a:t> is the name of the new image</a:t>
            </a:r>
          </a:p>
          <a:p>
            <a:pPr marL="457200" lvl="1" indent="0">
              <a:buNone/>
            </a:pPr>
            <a:r>
              <a:rPr lang="en-US" sz="2000" dirty="0" smtClean="0"/>
              <a:t>*</a:t>
            </a:r>
            <a:r>
              <a:rPr lang="en-US" sz="2000" dirty="0"/>
              <a:t> </a:t>
            </a:r>
            <a:r>
              <a:rPr lang="en-US" sz="2000" dirty="0" smtClean="0"/>
              <a:t>note: the name of your image “</a:t>
            </a:r>
            <a:r>
              <a:rPr lang="en-US" sz="2000" dirty="0" err="1" smtClean="0"/>
              <a:t>xxxx:xxxx</a:t>
            </a:r>
            <a:r>
              <a:rPr lang="en-US" sz="2000" dirty="0" smtClean="0"/>
              <a:t>” must be all lowercase (a-z characters)</a:t>
            </a:r>
            <a:endParaRPr lang="en-US" dirty="0" smtClean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images commit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26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22571"/>
            <a:ext cx="7886700" cy="173512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 smtClean="0">
                <a:solidFill>
                  <a:srgbClr val="7030A0"/>
                </a:solidFill>
              </a:rPr>
              <a:t>Congrats </a:t>
            </a:r>
            <a:r>
              <a:rPr lang="en-US" sz="8800" dirty="0" smtClean="0">
                <a:solidFill>
                  <a:srgbClr val="7030A0"/>
                </a:solidFill>
                <a:sym typeface="Wingdings"/>
              </a:rPr>
              <a:t></a:t>
            </a:r>
            <a:br>
              <a:rPr lang="en-US" sz="8800" dirty="0" smtClean="0">
                <a:solidFill>
                  <a:srgbClr val="7030A0"/>
                </a:solidFill>
                <a:sym typeface="Wingdings"/>
              </a:rPr>
            </a:br>
            <a:r>
              <a:rPr lang="en-US" sz="8800" dirty="0" smtClean="0">
                <a:solidFill>
                  <a:srgbClr val="7030A0"/>
                </a:solidFill>
              </a:rPr>
              <a:t> </a:t>
            </a:r>
            <a:r>
              <a:rPr lang="en-US" sz="6700" dirty="0">
                <a:solidFill>
                  <a:srgbClr val="7030A0"/>
                </a:solidFill>
              </a:rPr>
              <a:t>Y</a:t>
            </a:r>
            <a:r>
              <a:rPr lang="en-US" sz="6700" dirty="0" smtClean="0">
                <a:solidFill>
                  <a:srgbClr val="7030A0"/>
                </a:solidFill>
              </a:rPr>
              <a:t>ou now know Docker! </a:t>
            </a:r>
            <a:endParaRPr lang="en-US" sz="8800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13053" y="5833640"/>
            <a:ext cx="589151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Full disclosure</a:t>
            </a:r>
            <a:r>
              <a:rPr lang="en-US" smtClean="0"/>
              <a:t>: You </a:t>
            </a:r>
            <a:r>
              <a:rPr lang="en-US" dirty="0" smtClean="0"/>
              <a:t>only know a little bit but it’s a great 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Intro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8990" y="1825625"/>
            <a:ext cx="516636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Education: BSEE</a:t>
            </a:r>
          </a:p>
          <a:p>
            <a:r>
              <a:rPr lang="en-US" sz="2000" dirty="0"/>
              <a:t>IT for over 16 years, Sys. Engineer</a:t>
            </a:r>
          </a:p>
          <a:p>
            <a:r>
              <a:rPr lang="en-US" sz="2000" dirty="0"/>
              <a:t>Past: Microsoft, Cisco, </a:t>
            </a:r>
            <a:r>
              <a:rPr lang="en-US" sz="2000" dirty="0" err="1"/>
              <a:t>CloudStream</a:t>
            </a:r>
            <a:r>
              <a:rPr lang="en-US" sz="2000" dirty="0"/>
              <a:t>, </a:t>
            </a:r>
            <a:r>
              <a:rPr lang="en-US" sz="2000" dirty="0" err="1"/>
              <a:t>iQuate</a:t>
            </a:r>
            <a:endParaRPr lang="en-US" sz="2000" dirty="0"/>
          </a:p>
          <a:p>
            <a:r>
              <a:rPr lang="en-US" sz="2000" dirty="0"/>
              <a:t>Present: Recruit4Cloud, ServiceNow</a:t>
            </a:r>
          </a:p>
          <a:p>
            <a:r>
              <a:rPr lang="en-US" sz="2000" dirty="0"/>
              <a:t>President of OpenStack Central Fl. User Group</a:t>
            </a:r>
          </a:p>
          <a:p>
            <a:r>
              <a:rPr lang="en-US" sz="2000" dirty="0"/>
              <a:t>Community Cloud Project</a:t>
            </a:r>
          </a:p>
          <a:p>
            <a:r>
              <a:rPr lang="en-US" sz="2000" dirty="0"/>
              <a:t>@</a:t>
            </a:r>
            <a:r>
              <a:rPr lang="en-US" sz="2000" dirty="0" err="1"/>
              <a:t>openstack_cfl</a:t>
            </a:r>
            <a:r>
              <a:rPr lang="en-US" sz="2000" dirty="0"/>
              <a:t>, </a:t>
            </a:r>
            <a:r>
              <a:rPr lang="en-US" sz="2000" dirty="0" err="1"/>
              <a:t>openstackcfl.org</a:t>
            </a:r>
            <a:endParaRPr lang="en-US" sz="2000" dirty="0"/>
          </a:p>
          <a:p>
            <a:r>
              <a:rPr lang="en-US" sz="2000" dirty="0"/>
              <a:t>Board of Directors for WIL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73" y="1585596"/>
            <a:ext cx="2818287" cy="356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5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Just the Beginning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1988" y="1825625"/>
            <a:ext cx="4043362" cy="4351338"/>
          </a:xfrm>
        </p:spPr>
        <p:txBody>
          <a:bodyPr/>
          <a:lstStyle/>
          <a:p>
            <a:r>
              <a:rPr lang="en-US" dirty="0" smtClean="0"/>
              <a:t>There is so much more you can do with Docker but you now know enough to get started.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Challenge: </a:t>
            </a:r>
            <a:r>
              <a:rPr lang="en-US" dirty="0" smtClean="0"/>
              <a:t>Use what you learned in todays session to build a WordPress Container.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1294"/>
            <a:ext cx="38481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1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Thank You!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Email: dh@recruit4cloud.com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Twitter: @donnieham1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788" y="944150"/>
            <a:ext cx="3048000" cy="30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Docker – Session Objective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By the end of Class you should be able to: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Explain what a Container 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Understand why Docker Containers are a game changer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Find </a:t>
            </a:r>
            <a:r>
              <a:rPr lang="en-US" sz="2400" dirty="0" smtClean="0"/>
              <a:t>documentation </a:t>
            </a:r>
            <a:r>
              <a:rPr lang="en-US" sz="2400" dirty="0"/>
              <a:t>on how to install Docker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Understand </a:t>
            </a:r>
            <a:r>
              <a:rPr lang="en-US" sz="2400" dirty="0" smtClean="0"/>
              <a:t>the basic </a:t>
            </a:r>
            <a:r>
              <a:rPr lang="en-US" sz="2400" dirty="0"/>
              <a:t>Docker commands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Run WordPress within a Docker Container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05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History of Docker and Containers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7660" y="1825625"/>
            <a:ext cx="437769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Container like technology has existed for many years in the UNIX world.</a:t>
            </a:r>
          </a:p>
          <a:p>
            <a:pPr lvl="1"/>
            <a:r>
              <a:rPr lang="en-US" sz="2000" dirty="0" smtClean="0"/>
              <a:t>FreeBSD – Jail Utility(1998)</a:t>
            </a:r>
          </a:p>
          <a:p>
            <a:pPr lvl="1"/>
            <a:r>
              <a:rPr lang="en-US" sz="2000" dirty="0" smtClean="0"/>
              <a:t>Solaris – Zones (2001) </a:t>
            </a:r>
          </a:p>
          <a:p>
            <a:pPr lvl="1"/>
            <a:r>
              <a:rPr lang="en-US" sz="2000" dirty="0" smtClean="0"/>
              <a:t>Parallels – </a:t>
            </a:r>
            <a:r>
              <a:rPr lang="en-US" sz="2000" dirty="0" err="1" smtClean="0"/>
              <a:t>Virtuozzo</a:t>
            </a:r>
            <a:r>
              <a:rPr lang="en-US" sz="2000" dirty="0" smtClean="0"/>
              <a:t> Linux (2001)</a:t>
            </a:r>
          </a:p>
          <a:p>
            <a:pPr lvl="2"/>
            <a:r>
              <a:rPr lang="en-US" sz="1600" dirty="0" err="1" smtClean="0"/>
              <a:t>OpenVZ</a:t>
            </a:r>
            <a:r>
              <a:rPr lang="en-US" sz="1600" dirty="0" smtClean="0"/>
              <a:t> (2005)</a:t>
            </a:r>
          </a:p>
          <a:p>
            <a:pPr lvl="1"/>
            <a:r>
              <a:rPr lang="en-US" sz="2000" dirty="0"/>
              <a:t>Google (2007</a:t>
            </a:r>
            <a:r>
              <a:rPr lang="en-US" sz="2000" dirty="0" smtClean="0"/>
              <a:t>)- </a:t>
            </a:r>
            <a:r>
              <a:rPr lang="en-US" sz="2000" dirty="0" err="1" smtClean="0"/>
              <a:t>CGroups</a:t>
            </a:r>
            <a:r>
              <a:rPr lang="en-US" sz="2000" dirty="0" smtClean="0"/>
              <a:t> for Linux</a:t>
            </a:r>
          </a:p>
          <a:p>
            <a:pPr lvl="1"/>
            <a:r>
              <a:rPr lang="en-US" sz="2000" dirty="0" smtClean="0"/>
              <a:t>Linux Container Project LXC -2008</a:t>
            </a:r>
            <a:endParaRPr lang="en-US" sz="2000" dirty="0"/>
          </a:p>
          <a:p>
            <a:r>
              <a:rPr lang="en-US" sz="2400" dirty="0" smtClean="0"/>
              <a:t>The core of the technology is  based on Named </a:t>
            </a:r>
            <a:r>
              <a:rPr lang="en-US" sz="2400" dirty="0"/>
              <a:t>S</a:t>
            </a:r>
            <a:r>
              <a:rPr lang="en-US" sz="2400" dirty="0" smtClean="0"/>
              <a:t>paces and Unix </a:t>
            </a:r>
            <a:r>
              <a:rPr lang="en-US" sz="2400" dirty="0" err="1" smtClean="0"/>
              <a:t>CGroups</a:t>
            </a:r>
            <a:endParaRPr lang="en-US" sz="2400" dirty="0" smtClean="0"/>
          </a:p>
          <a:p>
            <a:r>
              <a:rPr lang="en-US" sz="2400" dirty="0" smtClean="0"/>
              <a:t>Powerful but not popular because it was difficult to use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02" y="1850879"/>
            <a:ext cx="1947004" cy="642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859" y="2837160"/>
            <a:ext cx="2921715" cy="14144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54" y="2822575"/>
            <a:ext cx="1248721" cy="12941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14" y="4383395"/>
            <a:ext cx="2246181" cy="8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3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Docker Makes it Easy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7660" y="1825625"/>
            <a:ext cx="4469130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Founder: Solomon </a:t>
            </a:r>
            <a:r>
              <a:rPr lang="en-US" sz="2400" dirty="0" err="1" smtClean="0"/>
              <a:t>Hykes</a:t>
            </a:r>
            <a:r>
              <a:rPr lang="en-US" sz="2400" dirty="0" smtClean="0"/>
              <a:t>  (2013)</a:t>
            </a:r>
          </a:p>
          <a:p>
            <a:r>
              <a:rPr lang="en-US" sz="2400" dirty="0" smtClean="0"/>
              <a:t>Written in GO Lang</a:t>
            </a:r>
          </a:p>
          <a:p>
            <a:r>
              <a:rPr lang="en-US" sz="2400" dirty="0" smtClean="0"/>
              <a:t>User Friendly Interface</a:t>
            </a:r>
          </a:p>
          <a:p>
            <a:r>
              <a:rPr lang="en-US" sz="2400" dirty="0" smtClean="0"/>
              <a:t>Docker Engine: creates and runs containers (All Platforms)</a:t>
            </a:r>
          </a:p>
          <a:p>
            <a:r>
              <a:rPr lang="en-US" sz="2400" dirty="0" smtClean="0"/>
              <a:t>Docker Hub: makes it easy to download images</a:t>
            </a:r>
          </a:p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94310" y="6411713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 </a:t>
            </a:r>
            <a:r>
              <a:rPr lang="en-US" b="1" dirty="0">
                <a:hlinkClick r:id="rId2" tooltip="Docker"/>
              </a:rPr>
              <a:t>docker</a:t>
            </a:r>
            <a:r>
              <a:rPr lang="en-US" dirty="0"/>
              <a:t> is a type of waterfront workman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90" y="1888967"/>
            <a:ext cx="1223010" cy="1223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" y="3310255"/>
            <a:ext cx="3882937" cy="256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</a:t>
            </a:r>
            <a:r>
              <a:rPr lang="en-US" dirty="0" smtClean="0">
                <a:solidFill>
                  <a:srgbClr val="7030A0"/>
                </a:solidFill>
              </a:rPr>
              <a:t>hat’s the big deal?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3107690" y="3506470"/>
            <a:ext cx="1590040" cy="3287850"/>
            <a:chOff x="2981960" y="3506470"/>
            <a:chExt cx="1590040" cy="32878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6740" y="4366260"/>
              <a:ext cx="1353820" cy="135382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2981960" y="3506470"/>
              <a:ext cx="1590040" cy="734060"/>
              <a:chOff x="2045970" y="5612130"/>
              <a:chExt cx="1590040" cy="73406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597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872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798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073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597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872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655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9300" y="6010910"/>
                <a:ext cx="335280" cy="335280"/>
              </a:xfrm>
              <a:prstGeom prst="rect">
                <a:avLst/>
              </a:prstGeom>
            </p:spPr>
          </p:pic>
        </p:grpSp>
        <p:sp>
          <p:nvSpPr>
            <p:cNvPr id="63" name="TextBox 62"/>
            <p:cNvSpPr txBox="1"/>
            <p:nvPr/>
          </p:nvSpPr>
          <p:spPr>
            <a:xfrm>
              <a:off x="3119120" y="5870990"/>
              <a:ext cx="14528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Guest VM’s on Virtual Server</a:t>
              </a:r>
              <a:endParaRPr lang="en-US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97890" y="3560762"/>
            <a:ext cx="1353820" cy="2960589"/>
            <a:chOff x="897890" y="3560762"/>
            <a:chExt cx="1353820" cy="296058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890" y="4366260"/>
              <a:ext cx="1353820" cy="13538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897890" y="5875020"/>
              <a:ext cx="12738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App on Hardware</a:t>
              </a:r>
              <a:endParaRPr lang="en-US" dirty="0"/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299" y="3560762"/>
              <a:ext cx="1073996" cy="805498"/>
            </a:xfrm>
            <a:prstGeom prst="rect">
              <a:avLst/>
            </a:prstGeom>
          </p:spPr>
        </p:pic>
      </p:grpSp>
      <p:sp>
        <p:nvSpPr>
          <p:cNvPr id="66" name="TextBox 65"/>
          <p:cNvSpPr txBox="1"/>
          <p:nvPr/>
        </p:nvSpPr>
        <p:spPr>
          <a:xfrm>
            <a:off x="1383030" y="2039145"/>
            <a:ext cx="300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&lt; DENSITY !!!! &gt;</a:t>
            </a:r>
            <a:endParaRPr lang="en-US" sz="3200" b="1" dirty="0"/>
          </a:p>
        </p:txBody>
      </p:sp>
      <p:grpSp>
        <p:nvGrpSpPr>
          <p:cNvPr id="115" name="Group 114"/>
          <p:cNvGrpSpPr/>
          <p:nvPr/>
        </p:nvGrpSpPr>
        <p:grpSpPr>
          <a:xfrm>
            <a:off x="5546090" y="249004"/>
            <a:ext cx="2870200" cy="6489001"/>
            <a:chOff x="5546090" y="249004"/>
            <a:chExt cx="2870200" cy="648900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100" y="4366260"/>
              <a:ext cx="1353820" cy="1353820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5561330" y="3474720"/>
              <a:ext cx="1590040" cy="734060"/>
              <a:chOff x="2045970" y="5612130"/>
              <a:chExt cx="1590040" cy="734060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597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872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798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073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597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872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655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9300" y="6010910"/>
                <a:ext cx="335280" cy="335280"/>
              </a:xfrm>
              <a:prstGeom prst="rect">
                <a:avLst/>
              </a:prstGeom>
            </p:spPr>
          </p:pic>
        </p:grpSp>
        <p:grpSp>
          <p:nvGrpSpPr>
            <p:cNvPr id="26" name="Group 25"/>
            <p:cNvGrpSpPr/>
            <p:nvPr/>
          </p:nvGrpSpPr>
          <p:grpSpPr>
            <a:xfrm>
              <a:off x="5576570" y="2674620"/>
              <a:ext cx="1590040" cy="734060"/>
              <a:chOff x="2045970" y="5612130"/>
              <a:chExt cx="1590040" cy="734060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597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872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798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073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597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872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655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9300" y="6010910"/>
                <a:ext cx="335280" cy="335280"/>
              </a:xfrm>
              <a:prstGeom prst="rect">
                <a:avLst/>
              </a:prstGeom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5557520" y="1871505"/>
              <a:ext cx="1590040" cy="734060"/>
              <a:chOff x="2045970" y="5612130"/>
              <a:chExt cx="1590040" cy="734060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597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872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798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073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597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872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655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9300" y="6010910"/>
                <a:ext cx="335280" cy="335280"/>
              </a:xfrm>
              <a:prstGeom prst="rect">
                <a:avLst/>
              </a:prstGeom>
            </p:spPr>
          </p:pic>
        </p:grpSp>
        <p:grpSp>
          <p:nvGrpSpPr>
            <p:cNvPr id="44" name="Group 43"/>
            <p:cNvGrpSpPr/>
            <p:nvPr/>
          </p:nvGrpSpPr>
          <p:grpSpPr>
            <a:xfrm>
              <a:off x="5576570" y="1050611"/>
              <a:ext cx="1590040" cy="734060"/>
              <a:chOff x="2045970" y="5612130"/>
              <a:chExt cx="1590040" cy="734060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597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872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798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073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597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872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655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9300" y="6010910"/>
                <a:ext cx="335280" cy="335280"/>
              </a:xfrm>
              <a:prstGeom prst="rect">
                <a:avLst/>
              </a:prstGeom>
            </p:spPr>
          </p:pic>
        </p:grpSp>
        <p:grpSp>
          <p:nvGrpSpPr>
            <p:cNvPr id="53" name="Group 52"/>
            <p:cNvGrpSpPr/>
            <p:nvPr/>
          </p:nvGrpSpPr>
          <p:grpSpPr>
            <a:xfrm>
              <a:off x="5546090" y="249004"/>
              <a:ext cx="1590040" cy="734060"/>
              <a:chOff x="2045970" y="5612130"/>
              <a:chExt cx="1590040" cy="734060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597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872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798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073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597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872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655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9300" y="6010910"/>
                <a:ext cx="335280" cy="335280"/>
              </a:xfrm>
              <a:prstGeom prst="rect">
                <a:avLst/>
              </a:prstGeom>
            </p:spPr>
          </p:pic>
        </p:grpSp>
        <p:sp>
          <p:nvSpPr>
            <p:cNvPr id="65" name="TextBox 64"/>
            <p:cNvSpPr txBox="1"/>
            <p:nvPr/>
          </p:nvSpPr>
          <p:spPr>
            <a:xfrm>
              <a:off x="6338570" y="5814675"/>
              <a:ext cx="14528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Guest Containers on a Server</a:t>
              </a:r>
              <a:endParaRPr lang="en-US" dirty="0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6811010" y="3478530"/>
              <a:ext cx="1590040" cy="734060"/>
              <a:chOff x="2045970" y="5612130"/>
              <a:chExt cx="1590040" cy="734060"/>
            </a:xfrm>
          </p:grpSpPr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597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872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798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073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597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872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655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9300" y="6010910"/>
                <a:ext cx="335280" cy="335280"/>
              </a:xfrm>
              <a:prstGeom prst="rect">
                <a:avLst/>
              </a:prstGeom>
            </p:spPr>
          </p:pic>
        </p:grpSp>
        <p:grpSp>
          <p:nvGrpSpPr>
            <p:cNvPr id="79" name="Group 78"/>
            <p:cNvGrpSpPr/>
            <p:nvPr/>
          </p:nvGrpSpPr>
          <p:grpSpPr>
            <a:xfrm>
              <a:off x="6826250" y="2678430"/>
              <a:ext cx="1590040" cy="734060"/>
              <a:chOff x="2045970" y="5612130"/>
              <a:chExt cx="1590040" cy="734060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597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872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798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073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597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872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655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9300" y="6010910"/>
                <a:ext cx="335280" cy="335280"/>
              </a:xfrm>
              <a:prstGeom prst="rect">
                <a:avLst/>
              </a:prstGeom>
            </p:spPr>
          </p:pic>
        </p:grpSp>
        <p:grpSp>
          <p:nvGrpSpPr>
            <p:cNvPr id="88" name="Group 87"/>
            <p:cNvGrpSpPr/>
            <p:nvPr/>
          </p:nvGrpSpPr>
          <p:grpSpPr>
            <a:xfrm>
              <a:off x="6807200" y="1875315"/>
              <a:ext cx="1590040" cy="734060"/>
              <a:chOff x="2045970" y="5612130"/>
              <a:chExt cx="1590040" cy="734060"/>
            </a:xfrm>
          </p:grpSpPr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597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872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798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073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597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872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655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9300" y="6010910"/>
                <a:ext cx="335280" cy="335280"/>
              </a:xfrm>
              <a:prstGeom prst="rect">
                <a:avLst/>
              </a:prstGeom>
            </p:spPr>
          </p:pic>
        </p:grpSp>
        <p:grpSp>
          <p:nvGrpSpPr>
            <p:cNvPr id="97" name="Group 96"/>
            <p:cNvGrpSpPr/>
            <p:nvPr/>
          </p:nvGrpSpPr>
          <p:grpSpPr>
            <a:xfrm>
              <a:off x="6826250" y="1054421"/>
              <a:ext cx="1590040" cy="734060"/>
              <a:chOff x="2045970" y="5612130"/>
              <a:chExt cx="1590040" cy="734060"/>
            </a:xfrm>
          </p:grpSpPr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597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872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798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073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597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872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655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9300" y="6010910"/>
                <a:ext cx="335280" cy="335280"/>
              </a:xfrm>
              <a:prstGeom prst="rect">
                <a:avLst/>
              </a:prstGeom>
            </p:spPr>
          </p:pic>
        </p:grpSp>
        <p:grpSp>
          <p:nvGrpSpPr>
            <p:cNvPr id="106" name="Group 105"/>
            <p:cNvGrpSpPr/>
            <p:nvPr/>
          </p:nvGrpSpPr>
          <p:grpSpPr>
            <a:xfrm>
              <a:off x="6795770" y="252814"/>
              <a:ext cx="1590040" cy="734060"/>
              <a:chOff x="2045970" y="5612130"/>
              <a:chExt cx="1590040" cy="734060"/>
            </a:xfrm>
          </p:grpSpPr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597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872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798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0730" y="561213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597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872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6550" y="6010910"/>
                <a:ext cx="335280" cy="335280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9300" y="6010910"/>
                <a:ext cx="335280" cy="3352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973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Virtualization &amp; Containers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89"/>
          <a:stretch/>
        </p:blipFill>
        <p:spPr>
          <a:xfrm>
            <a:off x="708660" y="1690689"/>
            <a:ext cx="3497580" cy="4504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4"/>
          <a:stretch/>
        </p:blipFill>
        <p:spPr>
          <a:xfrm>
            <a:off x="4286250" y="1690689"/>
            <a:ext cx="3650998" cy="45045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8660" y="3166110"/>
            <a:ext cx="3383280" cy="1371600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27220" y="4800600"/>
            <a:ext cx="3383280" cy="358140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4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But wait there’s more!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7680" y="1825625"/>
            <a:ext cx="4217670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Smaller</a:t>
            </a:r>
          </a:p>
          <a:p>
            <a:r>
              <a:rPr lang="en-US" dirty="0" smtClean="0"/>
              <a:t>Better for development</a:t>
            </a:r>
          </a:p>
          <a:p>
            <a:r>
              <a:rPr lang="en-US" dirty="0" smtClean="0"/>
              <a:t>Start Faster</a:t>
            </a:r>
          </a:p>
          <a:p>
            <a:r>
              <a:rPr lang="en-US" dirty="0" smtClean="0"/>
              <a:t>Make Better use of Storage</a:t>
            </a:r>
          </a:p>
          <a:p>
            <a:r>
              <a:rPr lang="en-US" dirty="0" smtClean="0"/>
              <a:t>Easier to Monitor</a:t>
            </a:r>
          </a:p>
          <a:p>
            <a:r>
              <a:rPr lang="en-US" dirty="0" smtClean="0"/>
              <a:t>Incredibly Scalable and Highly Available</a:t>
            </a:r>
          </a:p>
          <a:p>
            <a:pPr lvl="1"/>
            <a:r>
              <a:rPr lang="en-US" dirty="0" smtClean="0"/>
              <a:t>Swarm</a:t>
            </a:r>
          </a:p>
          <a:p>
            <a:pPr lvl="1"/>
            <a:r>
              <a:rPr lang="en-US" dirty="0" err="1" smtClean="0"/>
              <a:t>Mesos</a:t>
            </a:r>
            <a:endParaRPr lang="en-US" dirty="0" smtClean="0"/>
          </a:p>
          <a:p>
            <a:pPr lvl="1"/>
            <a:r>
              <a:rPr lang="en-US" dirty="0" smtClean="0"/>
              <a:t>Kubernetes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7401" y="1825625"/>
            <a:ext cx="6101189" cy="405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2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There is a downside </a:t>
            </a:r>
            <a:r>
              <a:rPr lang="en-US" dirty="0" smtClean="0">
                <a:solidFill>
                  <a:srgbClr val="7030A0"/>
                </a:solidFill>
                <a:sym typeface="Wingdings"/>
              </a:rPr>
              <a:t>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7680" y="1825625"/>
            <a:ext cx="421767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Only one OS  (Kernel)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Not all applications run in a container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98" b="21170"/>
          <a:stretch/>
        </p:blipFill>
        <p:spPr>
          <a:xfrm>
            <a:off x="0" y="1690688"/>
            <a:ext cx="3771899" cy="47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0F13B151F1C24BB7BDF6D2B1C1A896" ma:contentTypeVersion="2" ma:contentTypeDescription="Create a new document." ma:contentTypeScope="" ma:versionID="6899468ba2984f9c5df7d45ea407bdef">
  <xsd:schema xmlns:xsd="http://www.w3.org/2001/XMLSchema" xmlns:xs="http://www.w3.org/2001/XMLSchema" xmlns:p="http://schemas.microsoft.com/office/2006/metadata/properties" xmlns:ns2="7e717ad5-3fb3-4a91-bdb7-0ce6d9fb1123" targetNamespace="http://schemas.microsoft.com/office/2006/metadata/properties" ma:root="true" ma:fieldsID="5a156e3cd643f0dd5930ae21ea790867" ns2:_="">
    <xsd:import namespace="7e717ad5-3fb3-4a91-bdb7-0ce6d9fb112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717ad5-3fb3-4a91-bdb7-0ce6d9fb112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EAEAA22-3D45-49F2-90BD-032CDF24F635}">
  <ds:schemaRefs>
    <ds:schemaRef ds:uri="http://purl.org/dc/elements/1.1/"/>
    <ds:schemaRef ds:uri="http://schemas.microsoft.com/office/2006/documentManagement/types"/>
    <ds:schemaRef ds:uri="http://purl.org/dc/terms/"/>
    <ds:schemaRef ds:uri="7e717ad5-3fb3-4a91-bdb7-0ce6d9fb112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1809990-EBE1-41AA-B70E-99FA57B2C6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0085A2-CC84-474B-A593-269267BB5F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717ad5-3fb3-4a91-bdb7-0ce6d9fb11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4255</TotalTime>
  <Words>639</Words>
  <Application>Microsoft Macintosh PowerPoint</Application>
  <PresentationFormat>On-screen Show (4:3)</PresentationFormat>
  <Paragraphs>123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Calibri Light</vt:lpstr>
      <vt:lpstr>Consolas</vt:lpstr>
      <vt:lpstr>Wingdings</vt:lpstr>
      <vt:lpstr>Arial</vt:lpstr>
      <vt:lpstr>Office Theme</vt:lpstr>
      <vt:lpstr>PowerPoint Presentation</vt:lpstr>
      <vt:lpstr>Intro</vt:lpstr>
      <vt:lpstr>Docker – Session Objective</vt:lpstr>
      <vt:lpstr>History of Docker and Containers</vt:lpstr>
      <vt:lpstr>Docker Makes it Easy</vt:lpstr>
      <vt:lpstr>What’s the big deal?</vt:lpstr>
      <vt:lpstr>Virtualization &amp; Containers</vt:lpstr>
      <vt:lpstr>But wait there’s more!</vt:lpstr>
      <vt:lpstr>There is a downside </vt:lpstr>
      <vt:lpstr>Getting Started</vt:lpstr>
      <vt:lpstr>DEMO </vt:lpstr>
      <vt:lpstr>Docker Image &gt; Docker Container</vt:lpstr>
      <vt:lpstr>DEMO </vt:lpstr>
      <vt:lpstr>Anatomy of Docker Command</vt:lpstr>
      <vt:lpstr>A closer look at Containers</vt:lpstr>
      <vt:lpstr>Interacting with a Container</vt:lpstr>
      <vt:lpstr>Interacting with a Container</vt:lpstr>
      <vt:lpstr>Saving your Container</vt:lpstr>
      <vt:lpstr>Congrats   You now know Docker! </vt:lpstr>
      <vt:lpstr>Just the Beginning</vt:lpstr>
      <vt:lpstr>Thank You!</vt:lpstr>
    </vt:vector>
  </TitlesOfParts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Tameika Reed</dc:creator>
  <cp:lastModifiedBy>Donnie Hamlett</cp:lastModifiedBy>
  <cp:revision>132</cp:revision>
  <dcterms:created xsi:type="dcterms:W3CDTF">2015-11-19T05:20:11Z</dcterms:created>
  <dcterms:modified xsi:type="dcterms:W3CDTF">2016-08-22T16:53:38Z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0x010100F70F13B151F1C24BB7BDF6D2B1C1A896</vt:lpwstr>
  </property>
</Properties>
</file>